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6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image" Target="../media/image5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25" y="1976437"/>
            <a:ext cx="1962150" cy="247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642" y="2338387"/>
            <a:ext cx="5720715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875"/>
              </a:lnSpc>
            </a:pPr>
            <a:r>
              <a:rPr b="1" sz="3900" i="0" u="none">
                <a:solidFill>
                  <a:srgbClr val="0F172A"/>
                </a:solidFill>
                <a:latin typeface="Noto Sans TC"/>
              </a:rPr>
              <a:t>職前課程系統現狀、流程</a:t>
            </a:r>
            <a:r>
              <a:t>
</a:t>
            </a:r>
            <a:r>
              <a:rPr b="1" sz="3900" i="0" u="none">
                <a:solidFill>
                  <a:srgbClr val="0F172A"/>
                </a:solidFill>
                <a:latin typeface="Noto Sans TC"/>
              </a:rPr>
              <a:t> 與改堂規例指南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5000" y="3995737"/>
            <a:ext cx="762000" cy="47625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518892" y="4271962"/>
            <a:ext cx="5154215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b="0" sz="1500" i="0" u="none">
                <a:solidFill>
                  <a:srgbClr val="475569"/>
                </a:solidFill>
                <a:latin typeface="Noto Sans TC"/>
              </a:rPr>
              <a:t>全面檢析 4 大核心系統痛點、全流程作業規範（WSS/WOS）</a:t>
            </a:r>
            <a:r>
              <a:t>
</a:t>
            </a:r>
            <a:r>
              <a:rPr b="0" sz="1500" i="0" u="none">
                <a:solidFill>
                  <a:srgbClr val="475569"/>
                </a:solidFill>
                <a:latin typeface="Noto Sans TC"/>
              </a:rPr>
              <a:t> 證書日期簽發邏輯及 HKSM / A1 兩校最新收費標準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62225"/>
            <a:ext cx="2590800" cy="2381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2562225"/>
            <a:ext cx="2590800" cy="2381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300" y="2562225"/>
            <a:ext cx="2590800" cy="2381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700" y="2562225"/>
            <a:ext cx="2590800" cy="23812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838450"/>
            <a:ext cx="476250" cy="476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1525" y="3467100"/>
            <a:ext cx="1541442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1. 未區分豁免資格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25" y="3810000"/>
            <a:ext cx="219075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系統無自動識別機制（RHS: 17613），將久遠歷史課程視為單一記錄，無法跨課程串聯基礎單元與專屬單元。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0925" y="2838450"/>
            <a:ext cx="476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90925" y="3467100"/>
            <a:ext cx="1731466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2. 證書日期定義混淆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0925" y="3810000"/>
            <a:ext cx="21907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修習證書與課程證書之「完成日期」與「簽發日期」定義不一，前線職員手動輸入時易生錯誤。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325" y="2838450"/>
            <a:ext cx="476250" cy="476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10325" y="3467100"/>
            <a:ext cx="1731466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3. 缺乏上下午班紀錄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325" y="3810000"/>
            <a:ext cx="21907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系統預設所有課堂均為「全日出席」，無法獨立紀錄半日或下午班改堂，限制出勤管理彈性。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9725" y="2838450"/>
            <a:ext cx="476250" cy="4762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29725" y="3467100"/>
            <a:ext cx="1647237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4. 7年資料自動移除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9725" y="3810000"/>
            <a:ext cx="21907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自2020年起推行，預計2028年起首批資料將被移除，屆時過往學員證書將無法於系統追溯。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092" y="2971800"/>
            <a:ext cx="163115" cy="2095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7492" y="2971800"/>
            <a:ext cx="163115" cy="2095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66892" y="2971800"/>
            <a:ext cx="163115" cy="2095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6292" y="2971800"/>
            <a:ext cx="163115" cy="2095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現行系統 4 大核心討論問題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85987"/>
            <a:ext cx="5353050" cy="31337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185987"/>
            <a:ext cx="5353050" cy="3133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" y="2462212"/>
            <a:ext cx="1769864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7725" y="2824162"/>
            <a:ext cx="504063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Noto Sans TC"/>
              </a:rPr>
              <a:t>跨課程與歷史資料缺乏串聯</a:t>
            </a:r>
          </a:p>
        </p:txBody>
      </p:sp>
      <p:sp>
        <p:nvSpPr>
          <p:cNvPr id="7" name="Rectangle 6"/>
          <p:cNvSpPr/>
          <p:nvPr/>
        </p:nvSpPr>
        <p:spPr>
          <a:xfrm>
            <a:off x="847725" y="3157537"/>
            <a:ext cx="48006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3675" y="2462212"/>
            <a:ext cx="971550" cy="247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43675" y="2824162"/>
            <a:ext cx="504063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Noto Sans TC"/>
              </a:rPr>
              <a:t>系統優化與管制點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43675" y="3157537"/>
            <a:ext cx="48006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7275" y="332898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跨課程購買問題：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學員在課程 A 購買並完成基礎單元，其後於課程 B 僅購買專屬單元，系統無法自動勾稽。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7275" y="390048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久遠課程誤判：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系統將久遠之前已過期的基礎單元視為同一課程組合。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7275" y="447198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加簽逾期管制失效：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學員完成課程但未於一年內至運輸署加簽正式執照，需重新修讀，系統現無自動警示機制。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3225" y="332898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升級 RHS: 17613：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建立學員身分證字號全校課程基礎單元履歷資料庫。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3225" y="3900487"/>
            <a:ext cx="45910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自動時效檢核：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自動驗證基礎與專屬單元上課間隔是否在 4 個月內。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53225" y="424338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加簽狀態註記：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於系統新增運輸署正式執照加簽完成註記與 1 年有效期限管制。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7725" y="330041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7725" y="387191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725" y="444341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43675" y="330041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43675" y="387191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3675" y="421481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問題研討一：豁免機制與歷史紀錄限制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90725"/>
            <a:ext cx="5334000" cy="9763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081337"/>
            <a:ext cx="5334000" cy="4810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56007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問題研討二：7年資料移除與備份危機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1500" y="1123950"/>
            <a:ext cx="56007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04" i="0" u="none">
                <a:solidFill>
                  <a:srgbClr val="0F172A"/>
                </a:solidFill>
                <a:latin typeface="Noto Sans TC"/>
              </a:rPr>
              <a:t>2028 年起將面臨證書無法追溯風險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1371600"/>
            <a:ext cx="53340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Noto Sans TC"/>
              </a:rPr>
              <a:t>運輸署職前課程於 </a:t>
            </a:r>
            <a:r>
              <a:rPr b="1" sz="1275" i="0" u="none">
                <a:solidFill>
                  <a:srgbClr val="334155"/>
                </a:solidFill>
                <a:latin typeface="Noto Sans TC"/>
              </a:rPr>
              <a:t>2020 年</a:t>
            </a:r>
            <a:r>
              <a:rPr b="0" sz="1275" i="0" u="none">
                <a:solidFill>
                  <a:srgbClr val="334155"/>
                </a:solidFill>
                <a:latin typeface="Noto Sans TC"/>
              </a:rPr>
              <a:t> 正式啟動，依現行系統機制，學員資料於 </a:t>
            </a:r>
            <a:r>
              <a:rPr b="1" sz="1275" i="0" u="none">
                <a:solidFill>
                  <a:srgbClr val="334155"/>
                </a:solidFill>
                <a:latin typeface="Noto Sans TC"/>
              </a:rPr>
              <a:t>7 年後</a:t>
            </a:r>
            <a:r>
              <a:rPr b="0" sz="1275" i="0" u="none">
                <a:solidFill>
                  <a:srgbClr val="334155"/>
                </a:solidFill>
                <a:latin typeface="Noto Sans TC"/>
              </a:rPr>
              <a:t> 將自動刪除。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2124075"/>
            <a:ext cx="4953000" cy="242887"/>
          </a:xfrm>
          <a:prstGeom prst="rect">
            <a:avLst/>
          </a:prstGeom>
          <a:noFill/>
        </p:spPr>
        <p:txBody>
          <a:bodyPr wrap="square" lIns="126057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BE123C"/>
                </a:solidFill>
                <a:latin typeface="Noto Sans TC"/>
              </a:rPr>
              <a:t>營運風險警告：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2405062"/>
            <a:ext cx="495300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881337"/>
                </a:solidFill>
                <a:latin typeface="Noto Sans TC"/>
              </a:rPr>
              <a:t>預計至 </a:t>
            </a:r>
            <a:r>
              <a:rPr b="1" sz="1125" i="0" u="none">
                <a:solidFill>
                  <a:srgbClr val="881337"/>
                </a:solidFill>
                <a:latin typeface="Noto Sans TC"/>
              </a:rPr>
              <a:t>2028 年</a:t>
            </a:r>
            <a:r>
              <a:rPr b="0" sz="1125" i="0" u="none">
                <a:solidFill>
                  <a:srgbClr val="881337"/>
                </a:solidFill>
                <a:latin typeface="Noto Sans TC"/>
              </a:rPr>
              <a:t>，首批（2020年完成）學員之資料將被自動清理。屆時若學員要求補發證書或運輸署作資格核查，系統將無法檢索相關紀錄。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3214687"/>
            <a:ext cx="4953000" cy="214312"/>
          </a:xfrm>
          <a:prstGeom prst="rect">
            <a:avLst/>
          </a:prstGeom>
          <a:noFill/>
        </p:spPr>
        <p:txBody>
          <a:bodyPr wrap="square" lIns="111174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1" sz="1125" i="0" u="none">
                <a:solidFill>
                  <a:srgbClr val="0369A1"/>
                </a:solidFill>
                <a:latin typeface="Noto Sans TC"/>
              </a:rPr>
              <a:t>建議：需與 IT 及運輸署商討是否建立獨立之「職前課程證書永久封存庫」。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50" y="2162175"/>
            <a:ext cx="126057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3252787"/>
            <a:ext cx="111174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69381"/>
            <a:ext cx="2590800" cy="21669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2669381"/>
            <a:ext cx="2590800" cy="21669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669381"/>
            <a:ext cx="2590800" cy="216693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00" y="2669381"/>
            <a:ext cx="2590800" cy="216693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2945606"/>
            <a:ext cx="476250" cy="476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1525" y="3574256"/>
            <a:ext cx="1583635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1. 購買階段 (WSS)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25" y="3917156"/>
            <a:ext cx="21907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課程僅可於 </a:t>
            </a:r>
            <a:r>
              <a:rPr b="1" sz="1125" i="0" u="none">
                <a:solidFill>
                  <a:srgbClr val="475569"/>
                </a:solidFill>
                <a:latin typeface="Noto Sans TC"/>
              </a:rPr>
              <a:t>WSS 前線櫃檯</a:t>
            </a:r>
            <a:r>
              <a:rPr b="0" sz="1125" i="0" u="none">
                <a:solidFill>
                  <a:srgbClr val="475569"/>
                </a:solidFill>
                <a:latin typeface="Noto Sans TC"/>
              </a:rPr>
              <a:t> 實體購買，現時不提供網上購買或 App 報名選項。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0925" y="2945606"/>
            <a:ext cx="476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90925" y="3574256"/>
            <a:ext cx="971371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2. 預約階段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0925" y="3917156"/>
            <a:ext cx="21907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課堂由前線職員於系統即時替學員預約，學員無法使用流動應用程式 (App) 自行預約。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325" y="2945606"/>
            <a:ext cx="476250" cy="476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10325" y="3574256"/>
            <a:ext cx="1604731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3. 成績輸入 (WOS)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325" y="3917156"/>
            <a:ext cx="21907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每單元完成後，職員於 </a:t>
            </a:r>
            <a:r>
              <a:rPr b="1" sz="1125" i="0" u="none">
                <a:solidFill>
                  <a:srgbClr val="475569"/>
                </a:solidFill>
                <a:latin typeface="Noto Sans TC"/>
              </a:rPr>
              <a:t>WOS 場次管理</a:t>
            </a:r>
            <a:r>
              <a:rPr b="0" sz="1125" i="0" u="none">
                <a:solidFill>
                  <a:srgbClr val="475569"/>
                </a:solidFill>
                <a:latin typeface="Noto Sans TC"/>
              </a:rPr>
              <a:t> 輸入出席狀況、考試成績 (Pass/Fail) 及運輸署簽發日。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725" y="2945606"/>
            <a:ext cx="476250" cy="4762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29725" y="3574256"/>
            <a:ext cx="1351418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4. 課程完成條件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9725" y="3917156"/>
            <a:ext cx="21907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學員須出席並合格基礎與專屬單元；基礎與專屬單元上課時間相隔必須 </a:t>
            </a:r>
            <a:r>
              <a:rPr b="1" sz="1125" i="0" u="none">
                <a:solidFill>
                  <a:srgbClr val="475569"/>
                </a:solidFill>
                <a:latin typeface="Noto Sans TC"/>
              </a:rPr>
              <a:t>少於 4 個月</a:t>
            </a:r>
            <a:r>
              <a:rPr b="0" sz="1125" i="0" u="none">
                <a:solidFill>
                  <a:srgbClr val="475569"/>
                </a:solidFill>
                <a:latin typeface="Noto Sans TC"/>
              </a:rPr>
              <a:t>。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092" y="3078956"/>
            <a:ext cx="163115" cy="2095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7492" y="3078956"/>
            <a:ext cx="163115" cy="2095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6892" y="3078956"/>
            <a:ext cx="163115" cy="2095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6292" y="3078956"/>
            <a:ext cx="163115" cy="2095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證書課程標準作業流程 (Standard Workflow)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71737"/>
            <a:ext cx="5353050" cy="2562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471737"/>
            <a:ext cx="5353050" cy="2562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" y="2747962"/>
            <a:ext cx="723900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7725" y="3109912"/>
            <a:ext cx="504063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Noto Sans TC"/>
              </a:rPr>
              <a:t>豁免資格證明文件要求</a:t>
            </a:r>
          </a:p>
        </p:txBody>
      </p:sp>
      <p:sp>
        <p:nvSpPr>
          <p:cNvPr id="7" name="Rectangle 6"/>
          <p:cNvSpPr/>
          <p:nvPr/>
        </p:nvSpPr>
        <p:spPr>
          <a:xfrm>
            <a:off x="847725" y="3443287"/>
            <a:ext cx="48006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3675" y="2747962"/>
            <a:ext cx="1019919" cy="247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43675" y="3109912"/>
            <a:ext cx="504063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Noto Sans TC"/>
              </a:rPr>
              <a:t>WSS 手動備註作業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43675" y="3443287"/>
            <a:ext cx="48006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7275" y="361473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Noto Sans TC"/>
              </a:rPr>
              <a:t>學員於購買課程時，必須出示</a:t>
            </a:r>
            <a:r>
              <a:rPr b="1" sz="1200" i="0" u="none">
                <a:solidFill>
                  <a:srgbClr val="334155"/>
                </a:solidFill>
                <a:latin typeface="Noto Sans TC"/>
              </a:rPr>
              <a:t>簽發日期為一年內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之相關職前課程證書或正式駕駛執照。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7275" y="418623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Noto Sans TC"/>
              </a:rPr>
              <a:t>若學員雖曾完成課程，但</a:t>
            </a:r>
            <a:r>
              <a:rPr b="1" sz="1200" i="0" u="none">
                <a:solidFill>
                  <a:srgbClr val="334155"/>
                </a:solidFill>
                <a:latin typeface="Noto Sans TC"/>
              </a:rPr>
              <a:t>超過一年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未至運輸署進行加簽正式執照，則豁免失效，必須重讀基礎單元。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53225" y="361473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Noto Sans TC"/>
              </a:rPr>
              <a:t>前線職員核實文件後，須於 </a:t>
            </a:r>
            <a:r>
              <a:rPr b="1" sz="1200" i="0" u="none">
                <a:solidFill>
                  <a:srgbClr val="334155"/>
                </a:solidFill>
                <a:latin typeface="Noto Sans TC"/>
              </a:rPr>
              <a:t>WSS 學員備註 (Remark)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 欄位輸入學員校外/本校過往證書之完成日期。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3225" y="418623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1" u="none">
                <a:solidFill>
                  <a:srgbClr val="334155"/>
                </a:solidFill>
                <a:latin typeface="Noto Sans TC"/>
              </a:rPr>
              <a:t>現狀痛點：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高度依賴人工輸入與審核，缺乏系統邏輯自動驗證防錯機制。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725" y="35861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5" y="41576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43675" y="35861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43675" y="41576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豁免基礎單元審核與登記規範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43137"/>
            <a:ext cx="5353050" cy="3019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243137"/>
            <a:ext cx="5353050" cy="3019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" y="2519362"/>
            <a:ext cx="971550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7725" y="2881312"/>
            <a:ext cx="504063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Noto Sans TC"/>
              </a:rPr>
              <a:t>遲到與未能完成全日</a:t>
            </a:r>
          </a:p>
        </p:txBody>
      </p:sp>
      <p:sp>
        <p:nvSpPr>
          <p:cNvPr id="7" name="Rectangle 6"/>
          <p:cNvSpPr/>
          <p:nvPr/>
        </p:nvSpPr>
        <p:spPr>
          <a:xfrm>
            <a:off x="847725" y="3214687"/>
            <a:ext cx="48006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3675" y="2519362"/>
            <a:ext cx="1460003" cy="247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43675" y="2881312"/>
            <a:ext cx="504063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Noto Sans TC"/>
              </a:rPr>
              <a:t>免費補考機制與疑點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43675" y="3214687"/>
            <a:ext cx="48006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7275" y="3386137"/>
            <a:ext cx="45910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到達時間基準：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上午班 09:00 | 下午班 14:00。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7275" y="372903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缺席判定：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凡遲到</a:t>
            </a:r>
            <a:r>
              <a:rPr b="1" sz="1200" i="0" u="none">
                <a:solidFill>
                  <a:srgbClr val="334155"/>
                </a:solidFill>
                <a:latin typeface="Noto Sans TC"/>
              </a:rPr>
              <a:t>超過 15 分鐘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，或未能完成全日課程者，一律視為缺席。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7275" y="430053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處理機制：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職員須以正價替學員重新購買同一單元，並安排重修全日課堂。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3225" y="3386137"/>
            <a:ext cx="45910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成績輸入：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職員於 WOS 場次管理輸入成績為 "F"。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3225" y="3729037"/>
            <a:ext cx="45910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購買補考：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於 WSS 購買「免費重考」（學員享有最多 </a:t>
            </a:r>
            <a:r>
              <a:rPr b="1" sz="1200" i="0" u="none">
                <a:solidFill>
                  <a:srgbClr val="334155"/>
                </a:solidFill>
                <a:latin typeface="Noto Sans TC"/>
              </a:rPr>
              <a:t>2 次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 免費補考）。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53225" y="4300537"/>
            <a:ext cx="45910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課程等同性：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補考視同普通課堂，學員仍須出席全日。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53225" y="4643437"/>
            <a:ext cx="45910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BE123C"/>
                </a:solidFill>
                <a:latin typeface="Noto Sans TC"/>
              </a:rPr>
              <a:t>待確定疑點：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補考學生之實際報到時間為 </a:t>
            </a:r>
            <a:r>
              <a:rPr b="1" sz="1200" i="0" u="none">
                <a:solidFill>
                  <a:srgbClr val="334155"/>
                </a:solidFill>
                <a:latin typeface="Noto Sans TC"/>
              </a:rPr>
              <a:t>14:00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 還是 </a:t>
            </a:r>
            <a:r>
              <a:rPr b="1" sz="1200" i="0" u="none">
                <a:solidFill>
                  <a:srgbClr val="334155"/>
                </a:solidFill>
                <a:latin typeface="Noto Sans TC"/>
              </a:rPr>
              <a:t>17:30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7725" y="33575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725" y="37004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7725" y="42719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43675" y="33575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3675" y="37004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43675" y="42719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43675" y="4614862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課堂出勤規範與缺席/不合格處理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43100"/>
            <a:ext cx="5353050" cy="27527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943100"/>
            <a:ext cx="535305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625" y="2181225"/>
            <a:ext cx="512064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Noto Sans TC"/>
              </a:rPr>
              <a:t>課堂標準時程對照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657600"/>
            <a:ext cx="5120640" cy="257175"/>
          </a:xfrm>
          <a:prstGeom prst="rect">
            <a:avLst/>
          </a:prstGeom>
          <a:noFill/>
        </p:spPr>
        <p:txBody>
          <a:bodyPr wrap="square" lIns="148232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E11D48"/>
                </a:solidFill>
                <a:latin typeface="Noto Sans TC"/>
              </a:rPr>
              <a:t>上下午班系統紀錄缺漏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4029075"/>
            <a:ext cx="487680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現時系統所有課堂紀錄均將學員預設為「全日出席」，無法單獨紀錄上午或下午之出席狀況，亦不支援下午單獨改堂之登記。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975" y="1952625"/>
            <a:ext cx="5334000" cy="3600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9175" y="25717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上午班報到：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 09:00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9175" y="29146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Noto Sans TC"/>
              </a:rPr>
              <a:t>下午班報到：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 14:00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9175" y="32575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BE123C"/>
                </a:solidFill>
                <a:latin typeface="Noto Sans TC"/>
              </a:rPr>
              <a:t>補考班報到時間待定：</a:t>
            </a:r>
            <a:r>
              <a:rPr b="0" sz="1200" i="0" u="none">
                <a:solidFill>
                  <a:srgbClr val="334155"/>
                </a:solidFill>
                <a:latin typeface="Noto Sans TC"/>
              </a:rPr>
              <a:t> 14:00 或 17:30 ??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3686175"/>
            <a:ext cx="148232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625" y="2543175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2886075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3228975"/>
            <a:ext cx="76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學生到達時間與上下午班紀錄現狀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64568"/>
            <a:ext cx="11049000" cy="2662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041106"/>
            <a:ext cx="110490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0" sz="1050" i="0" u="none">
                <a:solidFill>
                  <a:srgbClr val="64748B"/>
                </a:solidFill>
                <a:latin typeface="Noto Sans TC"/>
              </a:rPr>
              <a:t>* 註：現時系統未能自動分辨學生是否獲豁免 (RHS: 17613)。核心疑問：證書簽發日期是否需強制限制於專屬單元上課前？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81025" y="2274093"/>
          <a:ext cx="11029949" cy="2643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331392"/>
                <a:gridCol w="2425154"/>
                <a:gridCol w="3455789"/>
                <a:gridCol w="2817614"/>
              </a:tblGrid>
              <a:tr h="528637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學員個案分類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證書類型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完成日期 (Completion Date) 定義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簽發日期 (Issue Date) 定義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528637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個案一：未曾修讀職前課程</a:t>
                      </a:r>
                      <a:r>
                        <a:t>
</a:t>
                      </a:r>
                      <a:r>
                        <a:rPr b="0" sz="1125" i="0" u="none">
                          <a:solidFill>
                            <a:srgbClr val="64748B"/>
                          </a:solidFill>
                          <a:latin typeface="Noto Sans TC"/>
                        </a:rPr>
                        <a:t>(需修讀基礎 + 專屬單元)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修習證書 (Attendance Cert)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專屬單元之實際上課日期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課程完成後，運輸署回覆確認日期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8637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課程證書 (Course Cert)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基礎單元與專屬單元上課日</a:t>
                      </a:r>
                      <a:r>
                        <a:rPr b="1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較大者 (較後者)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課程完成後，運輸署回覆確認日期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8637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個案二：獲豁免基礎單元</a:t>
                      </a:r>
                      <a:r>
                        <a:t>
</a:t>
                      </a:r>
                      <a:r>
                        <a:rPr b="0" sz="1125" i="0" u="none">
                          <a:solidFill>
                            <a:srgbClr val="64748B"/>
                          </a:solidFill>
                          <a:latin typeface="Noto Sans TC"/>
                        </a:rPr>
                        <a:t>(已具備有效校外/過往證書)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修習證書 (Attendance Cert)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專屬單元之實際上課日期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課程完成後，運輸署回覆確認日期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8639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課程證書 (Course Cert)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專屬單元之實際上課日期 </a:t>
                      </a:r>
                      <a:r>
                        <a:rPr b="0" sz="1125" i="0" u="none">
                          <a:solidFill>
                            <a:srgbClr val="0284C7"/>
                          </a:solidFill>
                          <a:latin typeface="Noto Sans TC"/>
                        </a:rPr>
                        <a:t>(無須比較基礎單元)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課程完成後，運輸署回覆確認日期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81025" y="3831431"/>
            <a:ext cx="23313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912417" y="3293268"/>
            <a:ext cx="24251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37571" y="3293268"/>
            <a:ext cx="34557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793360" y="3293268"/>
            <a:ext cx="28176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912417" y="3831431"/>
            <a:ext cx="24251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37571" y="3831431"/>
            <a:ext cx="34557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793360" y="3831431"/>
            <a:ext cx="28176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1025" y="4902993"/>
            <a:ext cx="23313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12417" y="4369593"/>
            <a:ext cx="24251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337571" y="4369593"/>
            <a:ext cx="34557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93360" y="4369593"/>
            <a:ext cx="28176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867" y="2902743"/>
            <a:ext cx="1797248" cy="261937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3867" y="3440906"/>
            <a:ext cx="1549598" cy="261937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867" y="3979068"/>
            <a:ext cx="1797248" cy="261937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3867" y="4517231"/>
            <a:ext cx="1549598" cy="26193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修習證書 vs 課程證書 日期簽發邏輯對照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43162"/>
            <a:ext cx="11049000" cy="261937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2452687"/>
          <a:ext cx="11029948" cy="2600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641723"/>
                <a:gridCol w="1350466"/>
                <a:gridCol w="1209079"/>
                <a:gridCol w="1762125"/>
                <a:gridCol w="5066555"/>
              </a:tblGrid>
              <a:tr h="650081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改堂 / 補堂情境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HKSM 費用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A1 費用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系統支援狀態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Noto Sans TC"/>
                        </a:rPr>
                        <a:t>營運規則與說明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650081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學生缺席</a:t>
                      </a:r>
                      <a:r>
                        <a:t>
</a:t>
                      </a:r>
                      <a:r>
                        <a:rPr b="0" sz="1125" i="0" u="none">
                          <a:solidFill>
                            <a:srgbClr val="64748B"/>
                          </a:solidFill>
                          <a:latin typeface="Noto Sans TC"/>
                        </a:rPr>
                        <a:t>(遲到&gt;15分或缺席)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E11D48"/>
                          </a:solidFill>
                          <a:latin typeface="Noto Sans TC"/>
                        </a:rPr>
                        <a:t>HK$ 750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E11D48"/>
                          </a:solidFill>
                          <a:latin typeface="Noto Sans TC"/>
                        </a:rPr>
                        <a:t>HK$ 450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已支援</a:t>
                      </a:r>
                    </a:p>
                  </a:txBody>
                  <a:tcPr anchor="ctr" marL="225474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購買補堂費用，須付清後方可安排重新預約全日課堂。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50081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學生下午改堂</a:t>
                      </a:r>
                      <a:r>
                        <a:t>
</a:t>
                      </a:r>
                      <a:r>
                        <a:rPr b="0" sz="1125" i="0" u="none">
                          <a:solidFill>
                            <a:srgbClr val="64748B"/>
                          </a:solidFill>
                          <a:latin typeface="Noto Sans TC"/>
                        </a:rPr>
                        <a:t>(半日改堂新政策)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0284C7"/>
                          </a:solidFill>
                          <a:latin typeface="Noto Sans TC"/>
                        </a:rPr>
                        <a:t>HK$ 375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0284C7"/>
                          </a:solidFill>
                          <a:latin typeface="Noto Sans TC"/>
                        </a:rPr>
                        <a:t>HK$ 225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新增 (現不支援)</a:t>
                      </a:r>
                    </a:p>
                  </a:txBody>
                  <a:tcPr anchor="ctr" marL="225474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屬全班新收費政策，現有 WSS/WOS 系統功能尚待開發支援。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650082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學生考試不合格</a:t>
                      </a:r>
                      <a:r>
                        <a:t>
</a:t>
                      </a:r>
                      <a:r>
                        <a:rPr b="0" sz="1125" i="0" u="none">
                          <a:solidFill>
                            <a:srgbClr val="64748B"/>
                          </a:solidFill>
                          <a:latin typeface="Noto Sans TC"/>
                        </a:rPr>
                        <a:t>(Fail 免費重考)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22C55E"/>
                          </a:solidFill>
                          <a:latin typeface="Noto Sans TC"/>
                        </a:rPr>
                        <a:t>免費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22C55E"/>
                          </a:solidFill>
                          <a:latin typeface="Noto Sans TC"/>
                        </a:rPr>
                        <a:t>免費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已支援</a:t>
                      </a:r>
                    </a:p>
                  </a:txBody>
                  <a:tcPr anchor="ctr" marL="225474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提供最多 </a:t>
                      </a:r>
                      <a:r>
                        <a:rPr b="1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2 次</a:t>
                      </a:r>
                      <a:r>
                        <a:rPr b="0" sz="1125" i="0" u="none">
                          <a:solidFill>
                            <a:srgbClr val="334155"/>
                          </a:solidFill>
                          <a:latin typeface="Noto Sans TC"/>
                        </a:rPr>
                        <a:t> 免費補考，視同普通課堂，學員須出席全日。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3638550"/>
            <a:ext cx="16417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22748" y="3638550"/>
            <a:ext cx="13504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573214" y="3638550"/>
            <a:ext cx="12090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82294" y="3638550"/>
            <a:ext cx="1762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44419" y="3638550"/>
            <a:ext cx="50665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81025" y="4343400"/>
            <a:ext cx="16417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222748" y="4343400"/>
            <a:ext cx="13504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573214" y="4343400"/>
            <a:ext cx="12090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782294" y="4343400"/>
            <a:ext cx="1762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44419" y="4343400"/>
            <a:ext cx="50665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744" y="3931443"/>
            <a:ext cx="111174" cy="1428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44" y="4636293"/>
            <a:ext cx="111174" cy="1428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44" y="3226593"/>
            <a:ext cx="111174" cy="1428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44" y="3226593"/>
            <a:ext cx="111174" cy="1428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744" y="3931443"/>
            <a:ext cx="111174" cy="1428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44" y="4636293"/>
            <a:ext cx="111174" cy="1428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改堂與補堂收費標準 (HKSM 與 A1 對照)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69381"/>
            <a:ext cx="3530649" cy="21669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669381"/>
            <a:ext cx="3530649" cy="21669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669381"/>
            <a:ext cx="3530649" cy="216693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945606"/>
            <a:ext cx="476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525" y="3574256"/>
            <a:ext cx="1699743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1. 系統功能修訂 (IT)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" y="3917156"/>
            <a:ext cx="3130599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開發 RHS: 17613 豁免識別、新增下午改堂（HKSM $375 / A1 $225）收費功能及 7 年歷史資料封存方案。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0774" y="2945606"/>
            <a:ext cx="476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30774" y="3574256"/>
            <a:ext cx="1900393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2. 營運規則釐定 (Ops)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0774" y="3917156"/>
            <a:ext cx="3130599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確認證書簽發日期是否必須在專屬單元上課前；確定補考學生到達時間（14:00 或 17:30）。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0024" y="2945606"/>
            <a:ext cx="476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90024" y="3574256"/>
            <a:ext cx="1854919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Noto Sans TC"/>
              </a:rPr>
              <a:t>3. 前線作業 SOP 指引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0024" y="3917156"/>
            <a:ext cx="3130599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475569"/>
                </a:solidFill>
                <a:latin typeface="Noto Sans TC"/>
              </a:rPr>
              <a:t>制定統一之證書完成日與簽發日填寫範例指引，並向櫃檯人員宣導一年內加簽與 WSS 備註輸入規則。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092" y="3078956"/>
            <a:ext cx="163115" cy="2095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341" y="3078956"/>
            <a:ext cx="163115" cy="2095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46591" y="3078956"/>
            <a:ext cx="163115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後續跟進與待辦決策事項 (Action Items)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500" y="895350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73557" y="2867025"/>
            <a:ext cx="1644736" cy="657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500" i="0" u="none">
                <a:solidFill>
                  <a:srgbClr val="0F172A"/>
                </a:solidFill>
                <a:latin typeface="Noto Sans TC"/>
              </a:rPr>
              <a:t>Q &amp;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19600" y="3676650"/>
            <a:ext cx="33528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0EA5E9"/>
                </a:solidFill>
                <a:latin typeface="Noto Sans TC Medium"/>
              </a:rPr>
              <a:t>簡報完畢，歡迎進行業務與系統研討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29527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3714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3714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9562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875" y="3102768"/>
            <a:ext cx="99536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Noto Sans TC"/>
              </a:rPr>
              <a:t>https://virtualdriveoftexas.com/wp-content/uploads/2026/03/what-is-the-de-964-certificate.webp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3336131"/>
            <a:ext cx="99536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Noto Sans TC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Noto Sans TC"/>
              </a:rPr>
              <a:t>virtualdriveoftexas.com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6715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3874293"/>
            <a:ext cx="99536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Noto Sans TC"/>
              </a:rPr>
              <a:t>https://www.streetwisedrivingacademy.org/uploads/1/0/6/7/10672962/students_1_orig.jpg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4107656"/>
            <a:ext cx="99536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Noto Sans TC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Noto Sans TC"/>
              </a:rPr>
              <a:t>www.streetwisedrivingacademy.org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3524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Noto Sans TC"/>
              </a:rPr>
              <a:t>Image Sources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828675"/>
            <a:ext cx="57150" cy="2667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